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2" r:id="rId2"/>
    <p:sldId id="264" r:id="rId3"/>
    <p:sldId id="265" r:id="rId4"/>
    <p:sldId id="266" r:id="rId5"/>
    <p:sldId id="267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1" autoAdjust="0"/>
    <p:restoredTop sz="94660"/>
  </p:normalViewPr>
  <p:slideViewPr>
    <p:cSldViewPr snapToGrid="0">
      <p:cViewPr varScale="1">
        <p:scale>
          <a:sx n="91" d="100"/>
          <a:sy n="91" d="100"/>
        </p:scale>
        <p:origin x="96" y="3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D93BFB-4312-41BD-9714-2E8C4E5A0A35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F133CE-2148-4E45-9DE8-526174F70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5163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9B4E93-0D95-E0EF-A639-5306A7962E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EA50E85-F0AC-D344-82F1-1676C2DBB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D6E067-D9FB-FFCB-13A6-7995140E4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B3052-8BD7-4706-AA57-76F7498FB388}" type="datetime1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515CE1-B2D8-C7F3-9770-7D12E6D1A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F3279B-59DF-8C79-F4B5-57F43BBBE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5692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BE292B-C62A-3319-3091-80FE2B469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179F869-0DAA-5785-56DD-DF7447280D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335D99-48FC-3399-1931-2961E045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DCE68-2F04-4B61-B55C-CA8435F7B388}" type="datetime1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CE423A-B26D-08FD-7A44-E5883CD5F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2A491C-A86A-41EF-10C2-0B9308346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479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E1885BF-8960-A587-A94D-1E05ABA847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16B3E0-4D9F-86CA-5F2A-4CA2D57D2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BBE4CD-127F-1AB9-8240-92F6954AD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4D50A-BFEE-4920-BDF5-828CB648EA3E}" type="datetime1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035318-3684-3568-8A6B-280FB0DF1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0280363-D20F-3265-DA76-DD086127A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1255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5A9487-978B-1A1E-5535-3601CFCF5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9FAAF7-40D1-AB26-A4D9-86C106AC9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DB52B3-8135-2F3A-E6F6-90BA675EC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06914-1FD0-4C35-A49F-FBCF0D81792F}" type="datetime1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7E8D04-B4C6-8AB0-AF3B-0FC827DB1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CA7E00-9291-A910-12CD-699514198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6910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86C6EB-8AEF-AE67-F5D3-06BBB754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12A7A47-B9F6-79E8-889C-342DEBD59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763E95-80A8-948E-B52F-E989B5D2A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1C494-DC8E-46AB-97BC-16C1BCF81900}" type="datetime1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2AAD85-9B7D-2BB7-1F49-85362E2A2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BD4E38-1604-E017-12E8-D1B025706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8982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B2DA8-D521-02C8-9E2A-67022413D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951E54-CFDD-33BF-419A-0585589DC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1B8535-FE17-B8C2-6306-F1D40AB2C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D9669A-C3C4-25CE-F485-7166FB5AB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44509-5DE6-442D-A0AD-FCE8DC3C1237}" type="datetime1">
              <a:rPr lang="ru-RU" smtClean="0"/>
              <a:t>26.12.2022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383C480-6BCF-B023-8D4B-EEC052E4E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728DF8-8B27-CF7B-EA2F-D041789FF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7813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11686F-56E8-28B7-C620-70C2B7045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8B10AF-1B44-52E3-5F84-02DDAC745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D3957B2-9565-74C4-C7B7-FD9BB966D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343928B-3054-D729-E9AF-1D5F7FED2A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22D94A7-49D7-812B-5F4C-A15714FF02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D0B717E-E4C4-9561-CC2C-FABDE4A4B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810E1-A5F3-4EDA-9A0C-9896893575BE}" type="datetime1">
              <a:rPr lang="ru-RU" smtClean="0"/>
              <a:t>26.12.2022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019FB65-A5A8-34B8-B800-C7A742FCE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156D061-438D-9CF5-3616-BD01D15AA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2030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000249-84B2-DE00-4824-F26FAF58D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575D196-15BF-B886-8E1A-5FEB1EB59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B7C22-0676-4245-AB23-3C6158AF8F5F}" type="datetime1">
              <a:rPr lang="ru-RU" smtClean="0"/>
              <a:t>26.12.2022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A50088F-1ABA-A749-8BB9-F277F5D6F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D9C41C5-5F33-BEDB-3C1C-C36905674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2467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50CA451-A0E9-6B5C-2EB7-6D91A19AD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B362A-B5FB-4868-8E51-4C45AE9D0E61}" type="datetime1">
              <a:rPr lang="ru-RU" smtClean="0"/>
              <a:t>26.12.2022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00B42D7-9ED5-52D9-5D53-8703D2DC3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EECEB4-0A40-D82F-44E6-559100BB4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9506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D65587-C16C-961D-7505-FD077B865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D5D768-AA5F-8661-CE68-458AC3E9E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951DC87-A3B9-8E4D-F826-1F3382574A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BED595-F6B8-02AB-D853-14457714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CA8F-2CCD-4B83-83F6-FAC7601D8F0F}" type="datetime1">
              <a:rPr lang="ru-RU" smtClean="0"/>
              <a:t>26.12.2022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38EEB9B-8F0E-BE9E-A534-C69138F2A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4532A4-8D47-1BE3-19A2-0895BEA09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3084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58B989-0208-AB0B-D743-064C43B3F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BF42395-C502-DD55-676D-A70F6BF4EF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D3CD98B-A613-38EE-5878-A96C904653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391FA1D-2283-223D-CA56-9F4AD1941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BC35A-83E3-4F11-ABD1-499A6DEC8544}" type="datetime1">
              <a:rPr lang="ru-RU" smtClean="0"/>
              <a:t>26.12.2022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4C2C7F-0A08-47C1-412B-A5942001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1B3765-A2AB-2BF0-9115-B570136A7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39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8266D8-CE95-856B-69AE-44B69C66C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6A78AF1-B324-D958-D755-1BC835062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CD8071-A399-7AE7-5473-D52FFDCC6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FA3BD-E56F-41AE-9B26-089715C2721E}" type="datetime1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669C40-A371-FF36-4A0F-99115BD469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1E7334-F2E5-B477-EB0F-5BA3132065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51C6E-9B18-4CBB-BB10-A2EEE74EDCC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0468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hyperlink" Target="https://pythonawesome.com/ssd-single-shot-multibox-detector-a-pytorch-tutorial-to-object-detection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2.png"/><Relationship Id="rId7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hyperlink" Target="https://pythonawesome.com/ssd-single-shot-multibox-detector-a-pytorch-tutorial-to-object-detection/" TargetMode="External"/><Relationship Id="rId9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sgrvinod/a-PyTorch-Tutorial-to-Object-Detection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hyperlink" Target="https://pythonawesome.com/ssd-single-shot-multibox-detector-a-pytorch-tutorial-to-object-detectio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896C1D-4DBB-5F22-D25C-B249ED0BD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0"/>
            <a:ext cx="843059" cy="932004"/>
          </a:xfrm>
          <a:prstGeom prst="rect">
            <a:avLst/>
          </a:prstGeom>
        </p:spPr>
      </p:pic>
      <p:sp>
        <p:nvSpPr>
          <p:cNvPr id="21" name="object 797">
            <a:extLst>
              <a:ext uri="{FF2B5EF4-FFF2-40B4-BE49-F238E27FC236}">
                <a16:creationId xmlns:a16="http://schemas.microsoft.com/office/drawing/2014/main" id="{BD25DF9E-329C-85AC-FC57-240B64D125D7}"/>
              </a:ext>
            </a:extLst>
          </p:cNvPr>
          <p:cNvSpPr/>
          <p:nvPr/>
        </p:nvSpPr>
        <p:spPr>
          <a:xfrm>
            <a:off x="10871254" y="421530"/>
            <a:ext cx="1320746" cy="27000"/>
          </a:xfrm>
          <a:custGeom>
            <a:avLst/>
            <a:gdLst/>
            <a:ahLst/>
            <a:cxnLst/>
            <a:rect l="l" t="t" r="r" b="b"/>
            <a:pathLst>
              <a:path w="1320746" h="27000">
                <a:moveTo>
                  <a:pt x="13500" y="13500"/>
                </a:moveTo>
                <a:lnTo>
                  <a:pt x="1307246" y="13500"/>
                </a:lnTo>
              </a:path>
            </a:pathLst>
          </a:custGeom>
          <a:ln w="27000">
            <a:solidFill>
              <a:srgbClr val="C52187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666">
            <a:extLst>
              <a:ext uri="{FF2B5EF4-FFF2-40B4-BE49-F238E27FC236}">
                <a16:creationId xmlns:a16="http://schemas.microsoft.com/office/drawing/2014/main" id="{1CE8FCA7-5CCA-19D0-3F8C-694C31A32F4A}"/>
              </a:ext>
            </a:extLst>
          </p:cNvPr>
          <p:cNvSpPr/>
          <p:nvPr/>
        </p:nvSpPr>
        <p:spPr>
          <a:xfrm>
            <a:off x="11207739" y="94384"/>
            <a:ext cx="654291" cy="654291"/>
          </a:xfrm>
          <a:custGeom>
            <a:avLst/>
            <a:gdLst/>
            <a:ahLst/>
            <a:cxnLst/>
            <a:rect l="l" t="t" r="r" b="b"/>
            <a:pathLst>
              <a:path w="654897" h="654897">
                <a:moveTo>
                  <a:pt x="327447" y="0"/>
                </a:moveTo>
                <a:cubicBezTo>
                  <a:pt x="508294" y="0"/>
                  <a:pt x="654897" y="146603"/>
                  <a:pt x="654897" y="327448"/>
                </a:cubicBezTo>
                <a:cubicBezTo>
                  <a:pt x="654897" y="508295"/>
                  <a:pt x="508294" y="654897"/>
                  <a:pt x="327447" y="654897"/>
                </a:cubicBezTo>
                <a:cubicBezTo>
                  <a:pt x="146602" y="654897"/>
                  <a:pt x="0" y="508295"/>
                  <a:pt x="0" y="327448"/>
                </a:cubicBezTo>
                <a:cubicBezTo>
                  <a:pt x="0" y="146603"/>
                  <a:pt x="146602" y="0"/>
                  <a:pt x="327447" y="0"/>
                </a:cubicBezTo>
              </a:path>
            </a:pathLst>
          </a:custGeom>
          <a:solidFill>
            <a:srgbClr val="C52187"/>
          </a:solidFill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sp>
        <p:nvSpPr>
          <p:cNvPr id="23" name="object 667">
            <a:extLst>
              <a:ext uri="{FF2B5EF4-FFF2-40B4-BE49-F238E27FC236}">
                <a16:creationId xmlns:a16="http://schemas.microsoft.com/office/drawing/2014/main" id="{7F78CCF4-D17A-E59C-D9DE-CA0768893201}"/>
              </a:ext>
            </a:extLst>
          </p:cNvPr>
          <p:cNvSpPr/>
          <p:nvPr/>
        </p:nvSpPr>
        <p:spPr>
          <a:xfrm>
            <a:off x="11113354" y="0"/>
            <a:ext cx="843059" cy="843059"/>
          </a:xfrm>
          <a:custGeom>
            <a:avLst/>
            <a:gdLst/>
            <a:ahLst/>
            <a:cxnLst/>
            <a:rect l="l" t="t" r="r" b="b"/>
            <a:pathLst>
              <a:path w="843840" h="843839">
                <a:moveTo>
                  <a:pt x="421919" y="13500"/>
                </a:moveTo>
                <a:cubicBezTo>
                  <a:pt x="647485" y="13500"/>
                  <a:pt x="830340" y="196354"/>
                  <a:pt x="830340" y="421919"/>
                </a:cubicBezTo>
                <a:cubicBezTo>
                  <a:pt x="830340" y="647485"/>
                  <a:pt x="647485" y="830339"/>
                  <a:pt x="421919" y="830339"/>
                </a:cubicBezTo>
                <a:cubicBezTo>
                  <a:pt x="196355" y="830339"/>
                  <a:pt x="13500" y="647485"/>
                  <a:pt x="13500" y="421919"/>
                </a:cubicBezTo>
                <a:cubicBezTo>
                  <a:pt x="13500" y="196354"/>
                  <a:pt x="196355" y="13500"/>
                  <a:pt x="421919" y="13500"/>
                </a:cubicBezTo>
                <a:close/>
              </a:path>
            </a:pathLst>
          </a:custGeom>
          <a:ln w="27000">
            <a:solidFill>
              <a:srgbClr val="ADA9D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075AAF7-0F79-D753-0E0C-341FAA7652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177" y="253220"/>
            <a:ext cx="434899" cy="336617"/>
          </a:xfrm>
          <a:prstGeom prst="rect">
            <a:avLst/>
          </a:prstGeom>
        </p:spPr>
      </p:pic>
      <p:sp>
        <p:nvSpPr>
          <p:cNvPr id="27" name="Номер слайда 26">
            <a:extLst>
              <a:ext uri="{FF2B5EF4-FFF2-40B4-BE49-F238E27FC236}">
                <a16:creationId xmlns:a16="http://schemas.microsoft.com/office/drawing/2014/main" id="{64211420-B80A-EC34-4DB4-F5FE2EFA2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4178" y="6556786"/>
            <a:ext cx="724024" cy="237036"/>
          </a:xfrm>
        </p:spPr>
        <p:txBody>
          <a:bodyPr/>
          <a:lstStyle/>
          <a:p>
            <a:fld id="{BBB51C6E-9B18-4CBB-BB10-A2EEE74EDCC6}" type="slidenum">
              <a:rPr lang="ru-RU" smtClean="0"/>
              <a:t>1</a:t>
            </a:fld>
            <a:endParaRPr lang="ru-RU" dirty="0"/>
          </a:p>
        </p:txBody>
      </p:sp>
      <p:sp>
        <p:nvSpPr>
          <p:cNvPr id="2" name="Заголовок 24">
            <a:extLst>
              <a:ext uri="{FF2B5EF4-FFF2-40B4-BE49-F238E27FC236}">
                <a16:creationId xmlns:a16="http://schemas.microsoft.com/office/drawing/2014/main" id="{68B62BCA-D0C1-21C8-4C4F-F0C95D6B3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057" y="0"/>
            <a:ext cx="10081530" cy="1068461"/>
          </a:xfrm>
        </p:spPr>
        <p:txBody>
          <a:bodyPr>
            <a:normAutofit/>
          </a:bodyPr>
          <a:lstStyle/>
          <a:p>
            <a:pPr algn="ctr"/>
            <a:r>
              <a:rPr lang="ru-RU" b="1" dirty="0"/>
              <a:t>Сеть </a:t>
            </a:r>
            <a:r>
              <a:rPr lang="en-US" b="1" dirty="0"/>
              <a:t>SSD</a:t>
            </a:r>
            <a:r>
              <a:rPr lang="ru-RU" b="1" dirty="0"/>
              <a:t> архитектура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A5DA8D2-58BE-A9EE-2E22-3595AD86C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844" y="932003"/>
            <a:ext cx="9421975" cy="576987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72C11C5-6D55-3F87-001F-B79A16D7B5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489" y="748675"/>
            <a:ext cx="4472103" cy="297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46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896C1D-4DBB-5F22-D25C-B249ED0BD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0"/>
            <a:ext cx="843059" cy="932004"/>
          </a:xfrm>
          <a:prstGeom prst="rect">
            <a:avLst/>
          </a:prstGeom>
        </p:spPr>
      </p:pic>
      <p:sp>
        <p:nvSpPr>
          <p:cNvPr id="21" name="object 797">
            <a:extLst>
              <a:ext uri="{FF2B5EF4-FFF2-40B4-BE49-F238E27FC236}">
                <a16:creationId xmlns:a16="http://schemas.microsoft.com/office/drawing/2014/main" id="{BD25DF9E-329C-85AC-FC57-240B64D125D7}"/>
              </a:ext>
            </a:extLst>
          </p:cNvPr>
          <p:cNvSpPr/>
          <p:nvPr/>
        </p:nvSpPr>
        <p:spPr>
          <a:xfrm>
            <a:off x="10871254" y="421530"/>
            <a:ext cx="1320746" cy="27000"/>
          </a:xfrm>
          <a:custGeom>
            <a:avLst/>
            <a:gdLst/>
            <a:ahLst/>
            <a:cxnLst/>
            <a:rect l="l" t="t" r="r" b="b"/>
            <a:pathLst>
              <a:path w="1320746" h="27000">
                <a:moveTo>
                  <a:pt x="13500" y="13500"/>
                </a:moveTo>
                <a:lnTo>
                  <a:pt x="1307246" y="13500"/>
                </a:lnTo>
              </a:path>
            </a:pathLst>
          </a:custGeom>
          <a:ln w="27000">
            <a:solidFill>
              <a:srgbClr val="C52187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666">
            <a:extLst>
              <a:ext uri="{FF2B5EF4-FFF2-40B4-BE49-F238E27FC236}">
                <a16:creationId xmlns:a16="http://schemas.microsoft.com/office/drawing/2014/main" id="{1CE8FCA7-5CCA-19D0-3F8C-694C31A32F4A}"/>
              </a:ext>
            </a:extLst>
          </p:cNvPr>
          <p:cNvSpPr/>
          <p:nvPr/>
        </p:nvSpPr>
        <p:spPr>
          <a:xfrm>
            <a:off x="11207739" y="94384"/>
            <a:ext cx="654291" cy="654291"/>
          </a:xfrm>
          <a:custGeom>
            <a:avLst/>
            <a:gdLst/>
            <a:ahLst/>
            <a:cxnLst/>
            <a:rect l="l" t="t" r="r" b="b"/>
            <a:pathLst>
              <a:path w="654897" h="654897">
                <a:moveTo>
                  <a:pt x="327447" y="0"/>
                </a:moveTo>
                <a:cubicBezTo>
                  <a:pt x="508294" y="0"/>
                  <a:pt x="654897" y="146603"/>
                  <a:pt x="654897" y="327448"/>
                </a:cubicBezTo>
                <a:cubicBezTo>
                  <a:pt x="654897" y="508295"/>
                  <a:pt x="508294" y="654897"/>
                  <a:pt x="327447" y="654897"/>
                </a:cubicBezTo>
                <a:cubicBezTo>
                  <a:pt x="146602" y="654897"/>
                  <a:pt x="0" y="508295"/>
                  <a:pt x="0" y="327448"/>
                </a:cubicBezTo>
                <a:cubicBezTo>
                  <a:pt x="0" y="146603"/>
                  <a:pt x="146602" y="0"/>
                  <a:pt x="327447" y="0"/>
                </a:cubicBezTo>
              </a:path>
            </a:pathLst>
          </a:custGeom>
          <a:solidFill>
            <a:srgbClr val="C52187"/>
          </a:solidFill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sp>
        <p:nvSpPr>
          <p:cNvPr id="23" name="object 667">
            <a:extLst>
              <a:ext uri="{FF2B5EF4-FFF2-40B4-BE49-F238E27FC236}">
                <a16:creationId xmlns:a16="http://schemas.microsoft.com/office/drawing/2014/main" id="{7F78CCF4-D17A-E59C-D9DE-CA0768893201}"/>
              </a:ext>
            </a:extLst>
          </p:cNvPr>
          <p:cNvSpPr/>
          <p:nvPr/>
        </p:nvSpPr>
        <p:spPr>
          <a:xfrm>
            <a:off x="11113354" y="0"/>
            <a:ext cx="843059" cy="843059"/>
          </a:xfrm>
          <a:custGeom>
            <a:avLst/>
            <a:gdLst/>
            <a:ahLst/>
            <a:cxnLst/>
            <a:rect l="l" t="t" r="r" b="b"/>
            <a:pathLst>
              <a:path w="843840" h="843839">
                <a:moveTo>
                  <a:pt x="421919" y="13500"/>
                </a:moveTo>
                <a:cubicBezTo>
                  <a:pt x="647485" y="13500"/>
                  <a:pt x="830340" y="196354"/>
                  <a:pt x="830340" y="421919"/>
                </a:cubicBezTo>
                <a:cubicBezTo>
                  <a:pt x="830340" y="647485"/>
                  <a:pt x="647485" y="830339"/>
                  <a:pt x="421919" y="830339"/>
                </a:cubicBezTo>
                <a:cubicBezTo>
                  <a:pt x="196355" y="830339"/>
                  <a:pt x="13500" y="647485"/>
                  <a:pt x="13500" y="421919"/>
                </a:cubicBezTo>
                <a:cubicBezTo>
                  <a:pt x="13500" y="196354"/>
                  <a:pt x="196355" y="13500"/>
                  <a:pt x="421919" y="13500"/>
                </a:cubicBezTo>
                <a:close/>
              </a:path>
            </a:pathLst>
          </a:custGeom>
          <a:ln w="27000">
            <a:solidFill>
              <a:srgbClr val="ADA9D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075AAF7-0F79-D753-0E0C-341FAA7652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177" y="253220"/>
            <a:ext cx="434899" cy="336617"/>
          </a:xfrm>
          <a:prstGeom prst="rect">
            <a:avLst/>
          </a:prstGeom>
        </p:spPr>
      </p:pic>
      <p:sp>
        <p:nvSpPr>
          <p:cNvPr id="27" name="Номер слайда 26">
            <a:extLst>
              <a:ext uri="{FF2B5EF4-FFF2-40B4-BE49-F238E27FC236}">
                <a16:creationId xmlns:a16="http://schemas.microsoft.com/office/drawing/2014/main" id="{64211420-B80A-EC34-4DB4-F5FE2EFA2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4178" y="6556786"/>
            <a:ext cx="724024" cy="237036"/>
          </a:xfrm>
        </p:spPr>
        <p:txBody>
          <a:bodyPr/>
          <a:lstStyle/>
          <a:p>
            <a:fld id="{BBB51C6E-9B18-4CBB-BB10-A2EEE74EDCC6}" type="slidenum">
              <a:rPr lang="ru-RU" smtClean="0"/>
              <a:t>2</a:t>
            </a:fld>
            <a:endParaRPr lang="ru-RU" dirty="0"/>
          </a:p>
        </p:txBody>
      </p:sp>
      <p:sp>
        <p:nvSpPr>
          <p:cNvPr id="2" name="Заголовок 24">
            <a:extLst>
              <a:ext uri="{FF2B5EF4-FFF2-40B4-BE49-F238E27FC236}">
                <a16:creationId xmlns:a16="http://schemas.microsoft.com/office/drawing/2014/main" id="{68B62BCA-D0C1-21C8-4C4F-F0C95D6B3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057" y="0"/>
            <a:ext cx="10081530" cy="1068461"/>
          </a:xfrm>
        </p:spPr>
        <p:txBody>
          <a:bodyPr>
            <a:normAutofit/>
          </a:bodyPr>
          <a:lstStyle/>
          <a:p>
            <a:pPr algn="ctr"/>
            <a:r>
              <a:rPr lang="ru-RU" b="1" dirty="0"/>
              <a:t>Якорные окошки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3A5DD6D-935A-77AA-25CD-836799DFE4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07" y="1416212"/>
            <a:ext cx="10987670" cy="466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990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896C1D-4DBB-5F22-D25C-B249ED0BD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0"/>
            <a:ext cx="843059" cy="932004"/>
          </a:xfrm>
          <a:prstGeom prst="rect">
            <a:avLst/>
          </a:prstGeom>
        </p:spPr>
      </p:pic>
      <p:sp>
        <p:nvSpPr>
          <p:cNvPr id="21" name="object 797">
            <a:extLst>
              <a:ext uri="{FF2B5EF4-FFF2-40B4-BE49-F238E27FC236}">
                <a16:creationId xmlns:a16="http://schemas.microsoft.com/office/drawing/2014/main" id="{BD25DF9E-329C-85AC-FC57-240B64D125D7}"/>
              </a:ext>
            </a:extLst>
          </p:cNvPr>
          <p:cNvSpPr/>
          <p:nvPr/>
        </p:nvSpPr>
        <p:spPr>
          <a:xfrm>
            <a:off x="10871254" y="421530"/>
            <a:ext cx="1320746" cy="27000"/>
          </a:xfrm>
          <a:custGeom>
            <a:avLst/>
            <a:gdLst/>
            <a:ahLst/>
            <a:cxnLst/>
            <a:rect l="l" t="t" r="r" b="b"/>
            <a:pathLst>
              <a:path w="1320746" h="27000">
                <a:moveTo>
                  <a:pt x="13500" y="13500"/>
                </a:moveTo>
                <a:lnTo>
                  <a:pt x="1307246" y="13500"/>
                </a:lnTo>
              </a:path>
            </a:pathLst>
          </a:custGeom>
          <a:ln w="27000">
            <a:solidFill>
              <a:srgbClr val="C52187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666">
            <a:extLst>
              <a:ext uri="{FF2B5EF4-FFF2-40B4-BE49-F238E27FC236}">
                <a16:creationId xmlns:a16="http://schemas.microsoft.com/office/drawing/2014/main" id="{1CE8FCA7-5CCA-19D0-3F8C-694C31A32F4A}"/>
              </a:ext>
            </a:extLst>
          </p:cNvPr>
          <p:cNvSpPr/>
          <p:nvPr/>
        </p:nvSpPr>
        <p:spPr>
          <a:xfrm>
            <a:off x="11207739" y="94384"/>
            <a:ext cx="654291" cy="654291"/>
          </a:xfrm>
          <a:custGeom>
            <a:avLst/>
            <a:gdLst/>
            <a:ahLst/>
            <a:cxnLst/>
            <a:rect l="l" t="t" r="r" b="b"/>
            <a:pathLst>
              <a:path w="654897" h="654897">
                <a:moveTo>
                  <a:pt x="327447" y="0"/>
                </a:moveTo>
                <a:cubicBezTo>
                  <a:pt x="508294" y="0"/>
                  <a:pt x="654897" y="146603"/>
                  <a:pt x="654897" y="327448"/>
                </a:cubicBezTo>
                <a:cubicBezTo>
                  <a:pt x="654897" y="508295"/>
                  <a:pt x="508294" y="654897"/>
                  <a:pt x="327447" y="654897"/>
                </a:cubicBezTo>
                <a:cubicBezTo>
                  <a:pt x="146602" y="654897"/>
                  <a:pt x="0" y="508295"/>
                  <a:pt x="0" y="327448"/>
                </a:cubicBezTo>
                <a:cubicBezTo>
                  <a:pt x="0" y="146603"/>
                  <a:pt x="146602" y="0"/>
                  <a:pt x="327447" y="0"/>
                </a:cubicBezTo>
              </a:path>
            </a:pathLst>
          </a:custGeom>
          <a:solidFill>
            <a:srgbClr val="C52187"/>
          </a:solidFill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sp>
        <p:nvSpPr>
          <p:cNvPr id="23" name="object 667">
            <a:extLst>
              <a:ext uri="{FF2B5EF4-FFF2-40B4-BE49-F238E27FC236}">
                <a16:creationId xmlns:a16="http://schemas.microsoft.com/office/drawing/2014/main" id="{7F78CCF4-D17A-E59C-D9DE-CA0768893201}"/>
              </a:ext>
            </a:extLst>
          </p:cNvPr>
          <p:cNvSpPr/>
          <p:nvPr/>
        </p:nvSpPr>
        <p:spPr>
          <a:xfrm>
            <a:off x="11113354" y="0"/>
            <a:ext cx="843059" cy="843059"/>
          </a:xfrm>
          <a:custGeom>
            <a:avLst/>
            <a:gdLst/>
            <a:ahLst/>
            <a:cxnLst/>
            <a:rect l="l" t="t" r="r" b="b"/>
            <a:pathLst>
              <a:path w="843840" h="843839">
                <a:moveTo>
                  <a:pt x="421919" y="13500"/>
                </a:moveTo>
                <a:cubicBezTo>
                  <a:pt x="647485" y="13500"/>
                  <a:pt x="830340" y="196354"/>
                  <a:pt x="830340" y="421919"/>
                </a:cubicBezTo>
                <a:cubicBezTo>
                  <a:pt x="830340" y="647485"/>
                  <a:pt x="647485" y="830339"/>
                  <a:pt x="421919" y="830339"/>
                </a:cubicBezTo>
                <a:cubicBezTo>
                  <a:pt x="196355" y="830339"/>
                  <a:pt x="13500" y="647485"/>
                  <a:pt x="13500" y="421919"/>
                </a:cubicBezTo>
                <a:cubicBezTo>
                  <a:pt x="13500" y="196354"/>
                  <a:pt x="196355" y="13500"/>
                  <a:pt x="421919" y="13500"/>
                </a:cubicBezTo>
                <a:close/>
              </a:path>
            </a:pathLst>
          </a:custGeom>
          <a:ln w="27000">
            <a:solidFill>
              <a:srgbClr val="ADA9D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075AAF7-0F79-D753-0E0C-341FAA7652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177" y="253220"/>
            <a:ext cx="434899" cy="336617"/>
          </a:xfrm>
          <a:prstGeom prst="rect">
            <a:avLst/>
          </a:prstGeom>
        </p:spPr>
      </p:pic>
      <p:sp>
        <p:nvSpPr>
          <p:cNvPr id="27" name="Номер слайда 26">
            <a:extLst>
              <a:ext uri="{FF2B5EF4-FFF2-40B4-BE49-F238E27FC236}">
                <a16:creationId xmlns:a16="http://schemas.microsoft.com/office/drawing/2014/main" id="{64211420-B80A-EC34-4DB4-F5FE2EFA2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4178" y="6556786"/>
            <a:ext cx="724024" cy="237036"/>
          </a:xfrm>
        </p:spPr>
        <p:txBody>
          <a:bodyPr/>
          <a:lstStyle/>
          <a:p>
            <a:fld id="{BBB51C6E-9B18-4CBB-BB10-A2EEE74EDCC6}" type="slidenum">
              <a:rPr lang="ru-RU" smtClean="0"/>
              <a:t>3</a:t>
            </a:fld>
            <a:endParaRPr lang="ru-RU" dirty="0"/>
          </a:p>
        </p:txBody>
      </p:sp>
      <p:sp>
        <p:nvSpPr>
          <p:cNvPr id="2" name="Заголовок 24">
            <a:extLst>
              <a:ext uri="{FF2B5EF4-FFF2-40B4-BE49-F238E27FC236}">
                <a16:creationId xmlns:a16="http://schemas.microsoft.com/office/drawing/2014/main" id="{68B62BCA-D0C1-21C8-4C4F-F0C95D6B3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057" y="0"/>
            <a:ext cx="10081530" cy="1068461"/>
          </a:xfrm>
        </p:spPr>
        <p:txBody>
          <a:bodyPr>
            <a:normAutofit/>
          </a:bodyPr>
          <a:lstStyle/>
          <a:p>
            <a:pPr algn="ctr"/>
            <a:r>
              <a:rPr lang="ru-RU" b="1" dirty="0"/>
              <a:t>Сеть </a:t>
            </a:r>
            <a:r>
              <a:rPr lang="en-US" b="1" dirty="0"/>
              <a:t>SSD</a:t>
            </a:r>
            <a:r>
              <a:rPr lang="ru-RU" b="1" dirty="0"/>
              <a:t> обработка якорных окошек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3A630F-515B-5889-4DB6-F0FFE9285C3C}"/>
              </a:ext>
            </a:extLst>
          </p:cNvPr>
          <p:cNvSpPr txBox="1"/>
          <p:nvPr/>
        </p:nvSpPr>
        <p:spPr>
          <a:xfrm>
            <a:off x="249219" y="6085936"/>
            <a:ext cx="117071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4"/>
              </a:rPr>
              <a:t>https://pythonawesome.com/ssd-single-shot-multibox-detector-a-pytorch-tutorial-to-object-detection/</a:t>
            </a:r>
            <a:r>
              <a:rPr lang="ru-RU" sz="2000" b="1" dirty="0"/>
              <a:t> 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718C85B-6053-C596-3738-6A528DE382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59" y="843059"/>
            <a:ext cx="3242594" cy="2253368"/>
          </a:xfrm>
          <a:prstGeom prst="rect">
            <a:avLst/>
          </a:prstGeom>
        </p:spPr>
      </p:pic>
      <p:pic>
        <p:nvPicPr>
          <p:cNvPr id="13" name="Рисунок 12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CC6973FF-C72F-23E4-6DD3-17E520651B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6312" y="756845"/>
            <a:ext cx="7383632" cy="51457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69DB248-0FBE-A71F-2FA8-D7B6214CEF15}"/>
              </a:ext>
            </a:extLst>
          </p:cNvPr>
          <p:cNvSpPr txBox="1"/>
          <p:nvPr/>
        </p:nvSpPr>
        <p:spPr>
          <a:xfrm>
            <a:off x="249218" y="3625327"/>
            <a:ext cx="5129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Для локализатора:</a:t>
            </a:r>
          </a:p>
          <a:p>
            <a:r>
              <a:rPr lang="ru-RU" b="1" dirty="0"/>
              <a:t>4 * число кандидатов * размер карты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8EC19D-186E-D116-79C8-2918F44CF305}"/>
              </a:ext>
            </a:extLst>
          </p:cNvPr>
          <p:cNvSpPr txBox="1"/>
          <p:nvPr/>
        </p:nvSpPr>
        <p:spPr>
          <a:xfrm>
            <a:off x="249217" y="4587539"/>
            <a:ext cx="6807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Для классификатора:</a:t>
            </a:r>
          </a:p>
          <a:p>
            <a:r>
              <a:rPr lang="ru-RU" b="1" dirty="0"/>
              <a:t>(Число классов+ 1 </a:t>
            </a:r>
            <a:r>
              <a:rPr lang="en-US" b="1" dirty="0"/>
              <a:t>[</a:t>
            </a:r>
            <a:r>
              <a:rPr lang="ru-RU" b="1" dirty="0"/>
              <a:t>фон</a:t>
            </a:r>
            <a:r>
              <a:rPr lang="en-US" b="1" dirty="0"/>
              <a:t>])</a:t>
            </a:r>
            <a:r>
              <a:rPr lang="ru-RU" b="1" dirty="0"/>
              <a:t>* число кандидатов * размер карты</a:t>
            </a:r>
          </a:p>
        </p:txBody>
      </p:sp>
    </p:spTree>
    <p:extLst>
      <p:ext uri="{BB962C8B-B14F-4D97-AF65-F5344CB8AC3E}">
        <p14:creationId xmlns:p14="http://schemas.microsoft.com/office/powerpoint/2010/main" val="3106945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896C1D-4DBB-5F22-D25C-B249ED0BD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0"/>
            <a:ext cx="843059" cy="932004"/>
          </a:xfrm>
          <a:prstGeom prst="rect">
            <a:avLst/>
          </a:prstGeom>
        </p:spPr>
      </p:pic>
      <p:sp>
        <p:nvSpPr>
          <p:cNvPr id="21" name="object 797">
            <a:extLst>
              <a:ext uri="{FF2B5EF4-FFF2-40B4-BE49-F238E27FC236}">
                <a16:creationId xmlns:a16="http://schemas.microsoft.com/office/drawing/2014/main" id="{BD25DF9E-329C-85AC-FC57-240B64D125D7}"/>
              </a:ext>
            </a:extLst>
          </p:cNvPr>
          <p:cNvSpPr/>
          <p:nvPr/>
        </p:nvSpPr>
        <p:spPr>
          <a:xfrm>
            <a:off x="10871254" y="421530"/>
            <a:ext cx="1320746" cy="27000"/>
          </a:xfrm>
          <a:custGeom>
            <a:avLst/>
            <a:gdLst/>
            <a:ahLst/>
            <a:cxnLst/>
            <a:rect l="l" t="t" r="r" b="b"/>
            <a:pathLst>
              <a:path w="1320746" h="27000">
                <a:moveTo>
                  <a:pt x="13500" y="13500"/>
                </a:moveTo>
                <a:lnTo>
                  <a:pt x="1307246" y="13500"/>
                </a:lnTo>
              </a:path>
            </a:pathLst>
          </a:custGeom>
          <a:ln w="27000">
            <a:solidFill>
              <a:srgbClr val="C52187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666">
            <a:extLst>
              <a:ext uri="{FF2B5EF4-FFF2-40B4-BE49-F238E27FC236}">
                <a16:creationId xmlns:a16="http://schemas.microsoft.com/office/drawing/2014/main" id="{1CE8FCA7-5CCA-19D0-3F8C-694C31A32F4A}"/>
              </a:ext>
            </a:extLst>
          </p:cNvPr>
          <p:cNvSpPr/>
          <p:nvPr/>
        </p:nvSpPr>
        <p:spPr>
          <a:xfrm>
            <a:off x="11207739" y="94384"/>
            <a:ext cx="654291" cy="654291"/>
          </a:xfrm>
          <a:custGeom>
            <a:avLst/>
            <a:gdLst/>
            <a:ahLst/>
            <a:cxnLst/>
            <a:rect l="l" t="t" r="r" b="b"/>
            <a:pathLst>
              <a:path w="654897" h="654897">
                <a:moveTo>
                  <a:pt x="327447" y="0"/>
                </a:moveTo>
                <a:cubicBezTo>
                  <a:pt x="508294" y="0"/>
                  <a:pt x="654897" y="146603"/>
                  <a:pt x="654897" y="327448"/>
                </a:cubicBezTo>
                <a:cubicBezTo>
                  <a:pt x="654897" y="508295"/>
                  <a:pt x="508294" y="654897"/>
                  <a:pt x="327447" y="654897"/>
                </a:cubicBezTo>
                <a:cubicBezTo>
                  <a:pt x="146602" y="654897"/>
                  <a:pt x="0" y="508295"/>
                  <a:pt x="0" y="327448"/>
                </a:cubicBezTo>
                <a:cubicBezTo>
                  <a:pt x="0" y="146603"/>
                  <a:pt x="146602" y="0"/>
                  <a:pt x="327447" y="0"/>
                </a:cubicBezTo>
              </a:path>
            </a:pathLst>
          </a:custGeom>
          <a:solidFill>
            <a:srgbClr val="C52187"/>
          </a:solidFill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sp>
        <p:nvSpPr>
          <p:cNvPr id="23" name="object 667">
            <a:extLst>
              <a:ext uri="{FF2B5EF4-FFF2-40B4-BE49-F238E27FC236}">
                <a16:creationId xmlns:a16="http://schemas.microsoft.com/office/drawing/2014/main" id="{7F78CCF4-D17A-E59C-D9DE-CA0768893201}"/>
              </a:ext>
            </a:extLst>
          </p:cNvPr>
          <p:cNvSpPr/>
          <p:nvPr/>
        </p:nvSpPr>
        <p:spPr>
          <a:xfrm>
            <a:off x="11113354" y="0"/>
            <a:ext cx="843059" cy="843059"/>
          </a:xfrm>
          <a:custGeom>
            <a:avLst/>
            <a:gdLst/>
            <a:ahLst/>
            <a:cxnLst/>
            <a:rect l="l" t="t" r="r" b="b"/>
            <a:pathLst>
              <a:path w="843840" h="843839">
                <a:moveTo>
                  <a:pt x="421919" y="13500"/>
                </a:moveTo>
                <a:cubicBezTo>
                  <a:pt x="647485" y="13500"/>
                  <a:pt x="830340" y="196354"/>
                  <a:pt x="830340" y="421919"/>
                </a:cubicBezTo>
                <a:cubicBezTo>
                  <a:pt x="830340" y="647485"/>
                  <a:pt x="647485" y="830339"/>
                  <a:pt x="421919" y="830339"/>
                </a:cubicBezTo>
                <a:cubicBezTo>
                  <a:pt x="196355" y="830339"/>
                  <a:pt x="13500" y="647485"/>
                  <a:pt x="13500" y="421919"/>
                </a:cubicBezTo>
                <a:cubicBezTo>
                  <a:pt x="13500" y="196354"/>
                  <a:pt x="196355" y="13500"/>
                  <a:pt x="421919" y="13500"/>
                </a:cubicBezTo>
                <a:close/>
              </a:path>
            </a:pathLst>
          </a:custGeom>
          <a:ln w="27000">
            <a:solidFill>
              <a:srgbClr val="ADA9D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075AAF7-0F79-D753-0E0C-341FAA7652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177" y="253220"/>
            <a:ext cx="434899" cy="336617"/>
          </a:xfrm>
          <a:prstGeom prst="rect">
            <a:avLst/>
          </a:prstGeom>
        </p:spPr>
      </p:pic>
      <p:sp>
        <p:nvSpPr>
          <p:cNvPr id="27" name="Номер слайда 26">
            <a:extLst>
              <a:ext uri="{FF2B5EF4-FFF2-40B4-BE49-F238E27FC236}">
                <a16:creationId xmlns:a16="http://schemas.microsoft.com/office/drawing/2014/main" id="{64211420-B80A-EC34-4DB4-F5FE2EFA2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4178" y="6556786"/>
            <a:ext cx="724024" cy="237036"/>
          </a:xfrm>
        </p:spPr>
        <p:txBody>
          <a:bodyPr/>
          <a:lstStyle/>
          <a:p>
            <a:fld id="{BBB51C6E-9B18-4CBB-BB10-A2EEE74EDCC6}" type="slidenum">
              <a:rPr lang="ru-RU" smtClean="0"/>
              <a:t>4</a:t>
            </a:fld>
            <a:endParaRPr lang="ru-RU" dirty="0"/>
          </a:p>
        </p:txBody>
      </p:sp>
      <p:sp>
        <p:nvSpPr>
          <p:cNvPr id="2" name="Заголовок 24">
            <a:extLst>
              <a:ext uri="{FF2B5EF4-FFF2-40B4-BE49-F238E27FC236}">
                <a16:creationId xmlns:a16="http://schemas.microsoft.com/office/drawing/2014/main" id="{68B62BCA-D0C1-21C8-4C4F-F0C95D6B3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057" y="0"/>
            <a:ext cx="10081530" cy="1068461"/>
          </a:xfrm>
        </p:spPr>
        <p:txBody>
          <a:bodyPr>
            <a:normAutofit/>
          </a:bodyPr>
          <a:lstStyle/>
          <a:p>
            <a:pPr algn="ctr"/>
            <a:r>
              <a:rPr lang="ru-RU" b="1" dirty="0"/>
              <a:t>Сеть </a:t>
            </a:r>
            <a:r>
              <a:rPr lang="en-US" b="1" dirty="0"/>
              <a:t>SSD</a:t>
            </a:r>
            <a:r>
              <a:rPr lang="ru-RU" b="1" dirty="0"/>
              <a:t> сопоставление окошек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3A630F-515B-5889-4DB6-F0FFE9285C3C}"/>
              </a:ext>
            </a:extLst>
          </p:cNvPr>
          <p:cNvSpPr txBox="1"/>
          <p:nvPr/>
        </p:nvSpPr>
        <p:spPr>
          <a:xfrm>
            <a:off x="249219" y="6085936"/>
            <a:ext cx="117071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4"/>
              </a:rPr>
              <a:t>https://pythonawesome.com/ssd-single-shot-multibox-detector-a-pytorch-tutorial-to-object-detection/</a:t>
            </a:r>
            <a:r>
              <a:rPr lang="ru-RU" sz="2000" b="1" dirty="0"/>
              <a:t> </a:t>
            </a:r>
          </a:p>
        </p:txBody>
      </p:sp>
      <p:pic>
        <p:nvPicPr>
          <p:cNvPr id="4" name="Рисунок 3" descr="Изображение выглядит как текст, собака&#10;&#10;Автоматически созданное описание">
            <a:extLst>
              <a:ext uri="{FF2B5EF4-FFF2-40B4-BE49-F238E27FC236}">
                <a16:creationId xmlns:a16="http://schemas.microsoft.com/office/drawing/2014/main" id="{363B6477-96A6-A6DC-181C-094F043E1A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70" y="843059"/>
            <a:ext cx="4980012" cy="2830744"/>
          </a:xfrm>
          <a:prstGeom prst="rect">
            <a:avLst/>
          </a:prstGeom>
        </p:spPr>
      </p:pic>
      <p:pic>
        <p:nvPicPr>
          <p:cNvPr id="7" name="Рисунок 6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673E85D6-212B-5D6E-7BF2-7AF40DACC9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471" y="2076716"/>
            <a:ext cx="6770310" cy="400922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E92A01B-D84A-E2D9-24DD-74EFF614ED7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1" t="-641" r="21464" b="7196"/>
          <a:stretch/>
        </p:blipFill>
        <p:spPr>
          <a:xfrm>
            <a:off x="103739" y="3539468"/>
            <a:ext cx="5486121" cy="93200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3BA15A0-F408-9425-CE9B-17379D9D9AD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5" t="-8061" r="9204"/>
          <a:stretch/>
        </p:blipFill>
        <p:spPr>
          <a:xfrm>
            <a:off x="87137" y="4567225"/>
            <a:ext cx="5500345" cy="76971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7CA5ECD-9B48-6365-75DD-C0B97CCEBA9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54" r="36905"/>
          <a:stretch/>
        </p:blipFill>
        <p:spPr>
          <a:xfrm>
            <a:off x="235587" y="5245227"/>
            <a:ext cx="2844560" cy="76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62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A896C1D-4DBB-5F22-D25C-B249ED0BD8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0"/>
            <a:ext cx="843059" cy="932004"/>
          </a:xfrm>
          <a:prstGeom prst="rect">
            <a:avLst/>
          </a:prstGeom>
        </p:spPr>
      </p:pic>
      <p:sp>
        <p:nvSpPr>
          <p:cNvPr id="21" name="object 797">
            <a:extLst>
              <a:ext uri="{FF2B5EF4-FFF2-40B4-BE49-F238E27FC236}">
                <a16:creationId xmlns:a16="http://schemas.microsoft.com/office/drawing/2014/main" id="{BD25DF9E-329C-85AC-FC57-240B64D125D7}"/>
              </a:ext>
            </a:extLst>
          </p:cNvPr>
          <p:cNvSpPr/>
          <p:nvPr/>
        </p:nvSpPr>
        <p:spPr>
          <a:xfrm>
            <a:off x="10871254" y="421530"/>
            <a:ext cx="1320746" cy="27000"/>
          </a:xfrm>
          <a:custGeom>
            <a:avLst/>
            <a:gdLst/>
            <a:ahLst/>
            <a:cxnLst/>
            <a:rect l="l" t="t" r="r" b="b"/>
            <a:pathLst>
              <a:path w="1320746" h="27000">
                <a:moveTo>
                  <a:pt x="13500" y="13500"/>
                </a:moveTo>
                <a:lnTo>
                  <a:pt x="1307246" y="13500"/>
                </a:lnTo>
              </a:path>
            </a:pathLst>
          </a:custGeom>
          <a:ln w="27000">
            <a:solidFill>
              <a:srgbClr val="C52187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666">
            <a:extLst>
              <a:ext uri="{FF2B5EF4-FFF2-40B4-BE49-F238E27FC236}">
                <a16:creationId xmlns:a16="http://schemas.microsoft.com/office/drawing/2014/main" id="{1CE8FCA7-5CCA-19D0-3F8C-694C31A32F4A}"/>
              </a:ext>
            </a:extLst>
          </p:cNvPr>
          <p:cNvSpPr/>
          <p:nvPr/>
        </p:nvSpPr>
        <p:spPr>
          <a:xfrm>
            <a:off x="11207739" y="94384"/>
            <a:ext cx="654291" cy="654291"/>
          </a:xfrm>
          <a:custGeom>
            <a:avLst/>
            <a:gdLst/>
            <a:ahLst/>
            <a:cxnLst/>
            <a:rect l="l" t="t" r="r" b="b"/>
            <a:pathLst>
              <a:path w="654897" h="654897">
                <a:moveTo>
                  <a:pt x="327447" y="0"/>
                </a:moveTo>
                <a:cubicBezTo>
                  <a:pt x="508294" y="0"/>
                  <a:pt x="654897" y="146603"/>
                  <a:pt x="654897" y="327448"/>
                </a:cubicBezTo>
                <a:cubicBezTo>
                  <a:pt x="654897" y="508295"/>
                  <a:pt x="508294" y="654897"/>
                  <a:pt x="327447" y="654897"/>
                </a:cubicBezTo>
                <a:cubicBezTo>
                  <a:pt x="146602" y="654897"/>
                  <a:pt x="0" y="508295"/>
                  <a:pt x="0" y="327448"/>
                </a:cubicBezTo>
                <a:cubicBezTo>
                  <a:pt x="0" y="146603"/>
                  <a:pt x="146602" y="0"/>
                  <a:pt x="327447" y="0"/>
                </a:cubicBezTo>
              </a:path>
            </a:pathLst>
          </a:custGeom>
          <a:solidFill>
            <a:srgbClr val="C52187"/>
          </a:solidFill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sp>
        <p:nvSpPr>
          <p:cNvPr id="23" name="object 667">
            <a:extLst>
              <a:ext uri="{FF2B5EF4-FFF2-40B4-BE49-F238E27FC236}">
                <a16:creationId xmlns:a16="http://schemas.microsoft.com/office/drawing/2014/main" id="{7F78CCF4-D17A-E59C-D9DE-CA0768893201}"/>
              </a:ext>
            </a:extLst>
          </p:cNvPr>
          <p:cNvSpPr/>
          <p:nvPr/>
        </p:nvSpPr>
        <p:spPr>
          <a:xfrm>
            <a:off x="11113354" y="0"/>
            <a:ext cx="843059" cy="843059"/>
          </a:xfrm>
          <a:custGeom>
            <a:avLst/>
            <a:gdLst/>
            <a:ahLst/>
            <a:cxnLst/>
            <a:rect l="l" t="t" r="r" b="b"/>
            <a:pathLst>
              <a:path w="843840" h="843839">
                <a:moveTo>
                  <a:pt x="421919" y="13500"/>
                </a:moveTo>
                <a:cubicBezTo>
                  <a:pt x="647485" y="13500"/>
                  <a:pt x="830340" y="196354"/>
                  <a:pt x="830340" y="421919"/>
                </a:cubicBezTo>
                <a:cubicBezTo>
                  <a:pt x="830340" y="647485"/>
                  <a:pt x="647485" y="830339"/>
                  <a:pt x="421919" y="830339"/>
                </a:cubicBezTo>
                <a:cubicBezTo>
                  <a:pt x="196355" y="830339"/>
                  <a:pt x="13500" y="647485"/>
                  <a:pt x="13500" y="421919"/>
                </a:cubicBezTo>
                <a:cubicBezTo>
                  <a:pt x="13500" y="196354"/>
                  <a:pt x="196355" y="13500"/>
                  <a:pt x="421919" y="13500"/>
                </a:cubicBezTo>
                <a:close/>
              </a:path>
            </a:pathLst>
          </a:custGeom>
          <a:ln w="27000">
            <a:solidFill>
              <a:srgbClr val="ADA9D6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 sz="1799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075AAF7-0F79-D753-0E0C-341FAA7652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177" y="253220"/>
            <a:ext cx="434899" cy="336617"/>
          </a:xfrm>
          <a:prstGeom prst="rect">
            <a:avLst/>
          </a:prstGeom>
        </p:spPr>
      </p:pic>
      <p:sp>
        <p:nvSpPr>
          <p:cNvPr id="27" name="Номер слайда 26">
            <a:extLst>
              <a:ext uri="{FF2B5EF4-FFF2-40B4-BE49-F238E27FC236}">
                <a16:creationId xmlns:a16="http://schemas.microsoft.com/office/drawing/2014/main" id="{64211420-B80A-EC34-4DB4-F5FE2EFA2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4178" y="6556786"/>
            <a:ext cx="724024" cy="237036"/>
          </a:xfrm>
        </p:spPr>
        <p:txBody>
          <a:bodyPr/>
          <a:lstStyle/>
          <a:p>
            <a:fld id="{BBB51C6E-9B18-4CBB-BB10-A2EEE74EDCC6}" type="slidenum">
              <a:rPr lang="ru-RU" smtClean="0"/>
              <a:t>5</a:t>
            </a:fld>
            <a:endParaRPr lang="ru-RU" dirty="0"/>
          </a:p>
        </p:txBody>
      </p:sp>
      <p:sp>
        <p:nvSpPr>
          <p:cNvPr id="2" name="Заголовок 24">
            <a:extLst>
              <a:ext uri="{FF2B5EF4-FFF2-40B4-BE49-F238E27FC236}">
                <a16:creationId xmlns:a16="http://schemas.microsoft.com/office/drawing/2014/main" id="{68B62BCA-D0C1-21C8-4C4F-F0C95D6B3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057" y="0"/>
            <a:ext cx="10081530" cy="106846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/>
              <a:t>Сеть </a:t>
            </a:r>
            <a:r>
              <a:rPr lang="en-US" b="1" dirty="0"/>
              <a:t>SSD</a:t>
            </a:r>
            <a:r>
              <a:rPr lang="ru-RU" b="1" dirty="0"/>
              <a:t> подавление не максимальных предсказаний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3A630F-515B-5889-4DB6-F0FFE9285C3C}"/>
              </a:ext>
            </a:extLst>
          </p:cNvPr>
          <p:cNvSpPr txBox="1"/>
          <p:nvPr/>
        </p:nvSpPr>
        <p:spPr>
          <a:xfrm>
            <a:off x="242403" y="6436470"/>
            <a:ext cx="117071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4"/>
              </a:rPr>
              <a:t>https://pythonawesome.com/ssd-single-shot-multibox-detector-a-pytorch-tutorial-to-object-detection/</a:t>
            </a:r>
            <a:r>
              <a:rPr lang="ru-RU" sz="2000" b="1" dirty="0"/>
              <a:t> </a:t>
            </a:r>
          </a:p>
        </p:txBody>
      </p:sp>
      <p:pic>
        <p:nvPicPr>
          <p:cNvPr id="6" name="Рисунок 5" descr="Изображение выглядит как текст, собака, млекопитающее&#10;&#10;Автоматически созданное описание">
            <a:extLst>
              <a:ext uri="{FF2B5EF4-FFF2-40B4-BE49-F238E27FC236}">
                <a16:creationId xmlns:a16="http://schemas.microsoft.com/office/drawing/2014/main" id="{7E85F887-CF91-267D-4314-644F0E59F0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19" y="1215613"/>
            <a:ext cx="6543613" cy="378965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7A8AA29-161E-F445-AE5C-9543014FA64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49" r="58636"/>
          <a:stretch/>
        </p:blipFill>
        <p:spPr>
          <a:xfrm>
            <a:off x="6336255" y="1068461"/>
            <a:ext cx="2657138" cy="46264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9B06E4-7389-B9EF-4050-1AEB18FFD1DC}"/>
              </a:ext>
            </a:extLst>
          </p:cNvPr>
          <p:cNvSpPr txBox="1"/>
          <p:nvPr/>
        </p:nvSpPr>
        <p:spPr>
          <a:xfrm>
            <a:off x="9230061" y="1295884"/>
            <a:ext cx="2808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</a:t>
            </a:r>
            <a:r>
              <a:rPr lang="ru-RU" dirty="0"/>
              <a:t> убрать предсказания меньше порога</a:t>
            </a:r>
            <a:endParaRPr lang="en-US" dirty="0"/>
          </a:p>
          <a:p>
            <a:r>
              <a:rPr lang="en-US" dirty="0"/>
              <a:t> - </a:t>
            </a:r>
            <a:r>
              <a:rPr lang="ru-RU" dirty="0"/>
              <a:t>убрать предсказанное как фон</a:t>
            </a:r>
          </a:p>
        </p:txBody>
      </p:sp>
      <p:pic>
        <p:nvPicPr>
          <p:cNvPr id="15" name="Рисунок 14" descr="Изображение выглядит как текст, собака, млекопитающее&#10;&#10;Автоматически созданное описание">
            <a:extLst>
              <a:ext uri="{FF2B5EF4-FFF2-40B4-BE49-F238E27FC236}">
                <a16:creationId xmlns:a16="http://schemas.microsoft.com/office/drawing/2014/main" id="{B6F33E94-473C-2472-7B67-CD84A65145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0909" y="3066316"/>
            <a:ext cx="3281091" cy="183731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92A9D6F-750E-842F-A5AA-50042DF0349F}"/>
              </a:ext>
            </a:extLst>
          </p:cNvPr>
          <p:cNvSpPr txBox="1"/>
          <p:nvPr/>
        </p:nvSpPr>
        <p:spPr>
          <a:xfrm>
            <a:off x="1070386" y="5974805"/>
            <a:ext cx="103434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hlinkClick r:id="rId8"/>
              </a:rPr>
              <a:t>https://github.com/sgrvinod/a-PyTorch-Tutorial-to-Object-Detection</a:t>
            </a:r>
            <a:r>
              <a:rPr lang="en-US" sz="2400" b="1" dirty="0"/>
              <a:t> 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35138163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906</TotalTime>
  <Words>96</Words>
  <Application>Microsoft Office PowerPoint</Application>
  <PresentationFormat>Широкоэкранный</PresentationFormat>
  <Paragraphs>20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Сеть SSD архитектура</vt:lpstr>
      <vt:lpstr>Якорные окошки</vt:lpstr>
      <vt:lpstr>Сеть SSD обработка якорных окошек</vt:lpstr>
      <vt:lpstr>Сеть SSD сопоставление окошек</vt:lpstr>
      <vt:lpstr>Сеть SSD подавление не максимальных предсказаний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</dc:title>
  <dc:creator>123</dc:creator>
  <cp:lastModifiedBy>123</cp:lastModifiedBy>
  <cp:revision>89</cp:revision>
  <dcterms:created xsi:type="dcterms:W3CDTF">2022-08-24T11:32:02Z</dcterms:created>
  <dcterms:modified xsi:type="dcterms:W3CDTF">2022-12-26T13:59:30Z</dcterms:modified>
</cp:coreProperties>
</file>

<file path=docProps/thumbnail.jpeg>
</file>